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74" r:id="rId5"/>
    <p:sldId id="271" r:id="rId6"/>
    <p:sldId id="275" r:id="rId7"/>
    <p:sldId id="27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3067"/>
    <a:srgbClr val="ABC0E4"/>
    <a:srgbClr val="007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49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5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48FB5-427C-46F0-A868-F0297B371B5D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E7ECF-6419-43E4-BFD4-CDCE203BD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496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chemeClr val="tx2"/>
            </a:gs>
            <a:gs pos="63000">
              <a:schemeClr val="bg1"/>
            </a:gs>
            <a:gs pos="50000">
              <a:srgbClr val="ABC0E4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557D9C1-9146-D61E-B5C5-8E2491C39E25}"/>
              </a:ext>
            </a:extLst>
          </p:cNvPr>
          <p:cNvSpPr/>
          <p:nvPr userDrawn="1"/>
        </p:nvSpPr>
        <p:spPr>
          <a:xfrm>
            <a:off x="342477" y="4018913"/>
            <a:ext cx="11489524" cy="2839087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67000">
                <a:srgbClr val="3C3067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2A3796-460A-9048-DE0D-4BB9AAFE88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00" y="1756559"/>
            <a:ext cx="11472000" cy="1440000"/>
          </a:xfrm>
        </p:spPr>
        <p:txBody>
          <a:bodyPr anchor="b">
            <a:normAutofit/>
          </a:bodyPr>
          <a:lstStyle>
            <a:lvl1pPr algn="l">
              <a:defRPr sz="4800" b="1" cap="none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6B4CE5-C488-80B1-E154-7DD91B2B97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001" y="3319736"/>
            <a:ext cx="11471999" cy="576000"/>
          </a:xfrm>
        </p:spPr>
        <p:txBody>
          <a:bodyPr>
            <a:normAutofit/>
          </a:bodyPr>
          <a:lstStyle>
            <a:lvl1pPr marL="0" indent="0" algn="l">
              <a:buNone/>
              <a:defRPr sz="3200" b="1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7" name="Picture 6" descr="Logo for NHS Leicester, Leicestershire and Rutland.">
            <a:extLst>
              <a:ext uri="{FF2B5EF4-FFF2-40B4-BE49-F238E27FC236}">
                <a16:creationId xmlns:a16="http://schemas.microsoft.com/office/drawing/2014/main" id="{F3CAE951-B0E7-42D7-2CF2-5EE9465767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625" y="360000"/>
            <a:ext cx="3600000" cy="1157613"/>
          </a:xfrm>
          <a:prstGeom prst="rect">
            <a:avLst/>
          </a:prstGeom>
        </p:spPr>
      </p:pic>
      <p:sp>
        <p:nvSpPr>
          <p:cNvPr id="11" name="Rectangle: Single Corner Rounded 10">
            <a:extLst>
              <a:ext uri="{FF2B5EF4-FFF2-40B4-BE49-F238E27FC236}">
                <a16:creationId xmlns:a16="http://schemas.microsoft.com/office/drawing/2014/main" id="{73A025EF-CDF9-90BE-EF56-3225902D7ECE}"/>
              </a:ext>
            </a:extLst>
          </p:cNvPr>
          <p:cNvSpPr/>
          <p:nvPr userDrawn="1"/>
        </p:nvSpPr>
        <p:spPr>
          <a:xfrm>
            <a:off x="342477" y="360000"/>
            <a:ext cx="1800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Single Corner Rounded 11">
            <a:extLst>
              <a:ext uri="{FF2B5EF4-FFF2-40B4-BE49-F238E27FC236}">
                <a16:creationId xmlns:a16="http://schemas.microsoft.com/office/drawing/2014/main" id="{E0A4437A-EDC2-1E2E-6EDE-81A9573544B7}"/>
              </a:ext>
            </a:extLst>
          </p:cNvPr>
          <p:cNvSpPr/>
          <p:nvPr userDrawn="1"/>
        </p:nvSpPr>
        <p:spPr>
          <a:xfrm>
            <a:off x="2508466" y="352650"/>
            <a:ext cx="1800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Single Corner Rounded 12">
            <a:extLst>
              <a:ext uri="{FF2B5EF4-FFF2-40B4-BE49-F238E27FC236}">
                <a16:creationId xmlns:a16="http://schemas.microsoft.com/office/drawing/2014/main" id="{BCB2586C-D5B3-8749-7ED5-7B792037DBF3}"/>
              </a:ext>
            </a:extLst>
          </p:cNvPr>
          <p:cNvSpPr/>
          <p:nvPr userDrawn="1"/>
        </p:nvSpPr>
        <p:spPr>
          <a:xfrm>
            <a:off x="4668466" y="352650"/>
            <a:ext cx="1800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: Single Corner Rounded 14">
            <a:extLst>
              <a:ext uri="{FF2B5EF4-FFF2-40B4-BE49-F238E27FC236}">
                <a16:creationId xmlns:a16="http://schemas.microsoft.com/office/drawing/2014/main" id="{B720A473-8A48-C00F-31BC-56CBE334AE58}"/>
              </a:ext>
            </a:extLst>
          </p:cNvPr>
          <p:cNvSpPr/>
          <p:nvPr userDrawn="1"/>
        </p:nvSpPr>
        <p:spPr>
          <a:xfrm>
            <a:off x="6828466" y="349498"/>
            <a:ext cx="1800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82813-10F1-AAB2-452D-F8175F6A45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20466" y="6258433"/>
            <a:ext cx="5076000" cy="345039"/>
          </a:xfrm>
        </p:spPr>
        <p:txBody>
          <a:bodyPr/>
          <a:lstStyle>
            <a:lvl1pPr algn="ctr">
              <a:defRPr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NHS Leicester, Leicestershire and Rutland is the operating name of Leicester, Leicestershire and Rutland Integrated Care Board</a:t>
            </a:r>
            <a:endParaRPr lang="en-GB" dirty="0"/>
          </a:p>
        </p:txBody>
      </p:sp>
      <p:pic>
        <p:nvPicPr>
          <p:cNvPr id="6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21D1D3A-1281-C09C-4533-04A228EED72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6045" y="5608921"/>
            <a:ext cx="3235955" cy="124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181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F6F1BEE3-405D-6B34-1846-2E955EA41AEB}"/>
              </a:ext>
            </a:extLst>
          </p:cNvPr>
          <p:cNvSpPr/>
          <p:nvPr userDrawn="1"/>
        </p:nvSpPr>
        <p:spPr>
          <a:xfrm>
            <a:off x="360000" y="6250144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Single Corner Rounded 9">
            <a:extLst>
              <a:ext uri="{FF2B5EF4-FFF2-40B4-BE49-F238E27FC236}">
                <a16:creationId xmlns:a16="http://schemas.microsoft.com/office/drawing/2014/main" id="{E5325875-D111-BACB-1247-ED8EC601309B}"/>
              </a:ext>
            </a:extLst>
          </p:cNvPr>
          <p:cNvSpPr/>
          <p:nvPr userDrawn="1"/>
        </p:nvSpPr>
        <p:spPr>
          <a:xfrm>
            <a:off x="3348000" y="6240875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Single Corner Rounded 10">
            <a:extLst>
              <a:ext uri="{FF2B5EF4-FFF2-40B4-BE49-F238E27FC236}">
                <a16:creationId xmlns:a16="http://schemas.microsoft.com/office/drawing/2014/main" id="{F8EA9900-7907-6868-38CB-D8FD7F35D041}"/>
              </a:ext>
            </a:extLst>
          </p:cNvPr>
          <p:cNvSpPr/>
          <p:nvPr userDrawn="1"/>
        </p:nvSpPr>
        <p:spPr>
          <a:xfrm>
            <a:off x="6310200" y="6247187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Single Corner Rounded 11">
            <a:extLst>
              <a:ext uri="{FF2B5EF4-FFF2-40B4-BE49-F238E27FC236}">
                <a16:creationId xmlns:a16="http://schemas.microsoft.com/office/drawing/2014/main" id="{D7223807-E762-56D3-0AE5-B705E6DC61FD}"/>
              </a:ext>
            </a:extLst>
          </p:cNvPr>
          <p:cNvSpPr/>
          <p:nvPr userDrawn="1"/>
        </p:nvSpPr>
        <p:spPr>
          <a:xfrm>
            <a:off x="9240000" y="6250144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054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bg>
      <p:bgPr>
        <a:gradFill>
          <a:gsLst>
            <a:gs pos="0">
              <a:schemeClr val="tx2"/>
            </a:gs>
            <a:gs pos="63000">
              <a:schemeClr val="bg1"/>
            </a:gs>
            <a:gs pos="50000">
              <a:srgbClr val="ABC0E4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F6F1BEE3-405D-6B34-1846-2E955EA41AEB}"/>
              </a:ext>
            </a:extLst>
          </p:cNvPr>
          <p:cNvSpPr/>
          <p:nvPr userDrawn="1"/>
        </p:nvSpPr>
        <p:spPr>
          <a:xfrm>
            <a:off x="360000" y="6250144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Single Corner Rounded 9">
            <a:extLst>
              <a:ext uri="{FF2B5EF4-FFF2-40B4-BE49-F238E27FC236}">
                <a16:creationId xmlns:a16="http://schemas.microsoft.com/office/drawing/2014/main" id="{E5325875-D111-BACB-1247-ED8EC601309B}"/>
              </a:ext>
            </a:extLst>
          </p:cNvPr>
          <p:cNvSpPr/>
          <p:nvPr userDrawn="1"/>
        </p:nvSpPr>
        <p:spPr>
          <a:xfrm>
            <a:off x="3348000" y="6240875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Single Corner Rounded 10">
            <a:extLst>
              <a:ext uri="{FF2B5EF4-FFF2-40B4-BE49-F238E27FC236}">
                <a16:creationId xmlns:a16="http://schemas.microsoft.com/office/drawing/2014/main" id="{F8EA9900-7907-6868-38CB-D8FD7F35D041}"/>
              </a:ext>
            </a:extLst>
          </p:cNvPr>
          <p:cNvSpPr/>
          <p:nvPr userDrawn="1"/>
        </p:nvSpPr>
        <p:spPr>
          <a:xfrm>
            <a:off x="6310200" y="6247187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Single Corner Rounded 11">
            <a:extLst>
              <a:ext uri="{FF2B5EF4-FFF2-40B4-BE49-F238E27FC236}">
                <a16:creationId xmlns:a16="http://schemas.microsoft.com/office/drawing/2014/main" id="{D7223807-E762-56D3-0AE5-B705E6DC61FD}"/>
              </a:ext>
            </a:extLst>
          </p:cNvPr>
          <p:cNvSpPr/>
          <p:nvPr userDrawn="1"/>
        </p:nvSpPr>
        <p:spPr>
          <a:xfrm>
            <a:off x="9240000" y="6250144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130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FD3DF78-5F15-A49F-0925-F1559359E6BA}"/>
              </a:ext>
            </a:extLst>
          </p:cNvPr>
          <p:cNvSpPr/>
          <p:nvPr userDrawn="1"/>
        </p:nvSpPr>
        <p:spPr>
          <a:xfrm>
            <a:off x="360000" y="5467149"/>
            <a:ext cx="11489524" cy="120373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7F0BCA-9F09-6F9E-2957-8737FDC54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263" y="5582652"/>
            <a:ext cx="4466122" cy="991403"/>
          </a:xfrm>
        </p:spPr>
        <p:txBody>
          <a:bodyPr anchor="b"/>
          <a:lstStyle>
            <a:lvl1pPr>
              <a:defRPr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9295B-6B8F-3480-6C5D-F319E1E2C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750050"/>
            <a:ext cx="11472000" cy="4620271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C247FD-1B73-879D-37E9-A79E453855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84529" y="5582652"/>
            <a:ext cx="6626208" cy="991403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: Single Corner Rounded 7">
            <a:extLst>
              <a:ext uri="{FF2B5EF4-FFF2-40B4-BE49-F238E27FC236}">
                <a16:creationId xmlns:a16="http://schemas.microsoft.com/office/drawing/2014/main" id="{DDE09FD9-50FC-D4FF-6800-8FECF9135749}"/>
              </a:ext>
            </a:extLst>
          </p:cNvPr>
          <p:cNvSpPr/>
          <p:nvPr userDrawn="1"/>
        </p:nvSpPr>
        <p:spPr>
          <a:xfrm>
            <a:off x="360000" y="365125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8FF102FC-3E64-C871-D189-DB07DD0CE365}"/>
              </a:ext>
            </a:extLst>
          </p:cNvPr>
          <p:cNvSpPr/>
          <p:nvPr userDrawn="1"/>
        </p:nvSpPr>
        <p:spPr>
          <a:xfrm>
            <a:off x="3348000" y="355856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Single Corner Rounded 9">
            <a:extLst>
              <a:ext uri="{FF2B5EF4-FFF2-40B4-BE49-F238E27FC236}">
                <a16:creationId xmlns:a16="http://schemas.microsoft.com/office/drawing/2014/main" id="{801CD0CE-B90A-B4CE-7699-A37C50D7E065}"/>
              </a:ext>
            </a:extLst>
          </p:cNvPr>
          <p:cNvSpPr/>
          <p:nvPr userDrawn="1"/>
        </p:nvSpPr>
        <p:spPr>
          <a:xfrm>
            <a:off x="6310200" y="362168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Single Corner Rounded 10">
            <a:extLst>
              <a:ext uri="{FF2B5EF4-FFF2-40B4-BE49-F238E27FC236}">
                <a16:creationId xmlns:a16="http://schemas.microsoft.com/office/drawing/2014/main" id="{C11634A1-6465-9E9A-92C2-440F2FFF38A4}"/>
              </a:ext>
            </a:extLst>
          </p:cNvPr>
          <p:cNvSpPr/>
          <p:nvPr userDrawn="1"/>
        </p:nvSpPr>
        <p:spPr>
          <a:xfrm>
            <a:off x="9240000" y="365125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138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A5FF6-81A9-2D71-912E-957917875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5395619"/>
            <a:ext cx="11472000" cy="582993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B7D48D-421B-1835-C561-E89B46329C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60000" y="738456"/>
            <a:ext cx="11472000" cy="454723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E8ADBB-4D51-683F-D25D-29AAD9575D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0000" y="6088545"/>
            <a:ext cx="11472000" cy="36646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: Single Corner Rounded 7">
            <a:extLst>
              <a:ext uri="{FF2B5EF4-FFF2-40B4-BE49-F238E27FC236}">
                <a16:creationId xmlns:a16="http://schemas.microsoft.com/office/drawing/2014/main" id="{40F294E1-5AC5-3608-3635-24E7D6603267}"/>
              </a:ext>
            </a:extLst>
          </p:cNvPr>
          <p:cNvSpPr/>
          <p:nvPr userDrawn="1"/>
        </p:nvSpPr>
        <p:spPr>
          <a:xfrm>
            <a:off x="360000" y="365125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C5CD5A89-E464-D985-3A61-EB255A795E99}"/>
              </a:ext>
            </a:extLst>
          </p:cNvPr>
          <p:cNvSpPr/>
          <p:nvPr userDrawn="1"/>
        </p:nvSpPr>
        <p:spPr>
          <a:xfrm>
            <a:off x="3348000" y="355856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Single Corner Rounded 9">
            <a:extLst>
              <a:ext uri="{FF2B5EF4-FFF2-40B4-BE49-F238E27FC236}">
                <a16:creationId xmlns:a16="http://schemas.microsoft.com/office/drawing/2014/main" id="{D93103CB-37B2-B9A5-C7E9-0648978B2FDD}"/>
              </a:ext>
            </a:extLst>
          </p:cNvPr>
          <p:cNvSpPr/>
          <p:nvPr userDrawn="1"/>
        </p:nvSpPr>
        <p:spPr>
          <a:xfrm>
            <a:off x="6310200" y="362168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Single Corner Rounded 10">
            <a:extLst>
              <a:ext uri="{FF2B5EF4-FFF2-40B4-BE49-F238E27FC236}">
                <a16:creationId xmlns:a16="http://schemas.microsoft.com/office/drawing/2014/main" id="{563C11CE-A6E0-B18E-A358-F8924730CF50}"/>
              </a:ext>
            </a:extLst>
          </p:cNvPr>
          <p:cNvSpPr/>
          <p:nvPr userDrawn="1"/>
        </p:nvSpPr>
        <p:spPr>
          <a:xfrm>
            <a:off x="9240000" y="365125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131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bg>
      <p:bgPr>
        <a:gradFill>
          <a:gsLst>
            <a:gs pos="0">
              <a:schemeClr val="tx2"/>
            </a:gs>
            <a:gs pos="63000">
              <a:schemeClr val="bg1"/>
            </a:gs>
            <a:gs pos="50000">
              <a:srgbClr val="ABC0E4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A5FF6-81A9-2D71-912E-957917875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5395619"/>
            <a:ext cx="11472000" cy="582993"/>
          </a:xfrm>
        </p:spPr>
        <p:txBody>
          <a:bodyPr anchor="b"/>
          <a:lstStyle>
            <a:lvl1pPr>
              <a:defRPr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B7D48D-421B-1835-C561-E89B46329C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60000" y="738456"/>
            <a:ext cx="11472000" cy="454723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E8ADBB-4D51-683F-D25D-29AAD9575D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0000" y="6088545"/>
            <a:ext cx="11472000" cy="36646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: Single Corner Rounded 7">
            <a:extLst>
              <a:ext uri="{FF2B5EF4-FFF2-40B4-BE49-F238E27FC236}">
                <a16:creationId xmlns:a16="http://schemas.microsoft.com/office/drawing/2014/main" id="{40F294E1-5AC5-3608-3635-24E7D6603267}"/>
              </a:ext>
            </a:extLst>
          </p:cNvPr>
          <p:cNvSpPr/>
          <p:nvPr userDrawn="1"/>
        </p:nvSpPr>
        <p:spPr>
          <a:xfrm>
            <a:off x="360000" y="365125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C5CD5A89-E464-D985-3A61-EB255A795E99}"/>
              </a:ext>
            </a:extLst>
          </p:cNvPr>
          <p:cNvSpPr/>
          <p:nvPr userDrawn="1"/>
        </p:nvSpPr>
        <p:spPr>
          <a:xfrm>
            <a:off x="3348000" y="355856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Single Corner Rounded 9">
            <a:extLst>
              <a:ext uri="{FF2B5EF4-FFF2-40B4-BE49-F238E27FC236}">
                <a16:creationId xmlns:a16="http://schemas.microsoft.com/office/drawing/2014/main" id="{D93103CB-37B2-B9A5-C7E9-0648978B2FDD}"/>
              </a:ext>
            </a:extLst>
          </p:cNvPr>
          <p:cNvSpPr/>
          <p:nvPr userDrawn="1"/>
        </p:nvSpPr>
        <p:spPr>
          <a:xfrm>
            <a:off x="6310200" y="362168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Single Corner Rounded 10">
            <a:extLst>
              <a:ext uri="{FF2B5EF4-FFF2-40B4-BE49-F238E27FC236}">
                <a16:creationId xmlns:a16="http://schemas.microsoft.com/office/drawing/2014/main" id="{563C11CE-A6E0-B18E-A358-F8924730CF50}"/>
              </a:ext>
            </a:extLst>
          </p:cNvPr>
          <p:cNvSpPr/>
          <p:nvPr userDrawn="1"/>
        </p:nvSpPr>
        <p:spPr>
          <a:xfrm>
            <a:off x="9240000" y="365125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334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5810B-1C62-0A41-39A8-601D93DDF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678480"/>
            <a:ext cx="11472000" cy="1082832"/>
          </a:xfrm>
          <a:solidFill>
            <a:schemeClr val="tx2"/>
          </a:solidFill>
        </p:spPr>
        <p:txBody>
          <a:bodyPr/>
          <a:lstStyle>
            <a:lvl1pPr>
              <a:defRPr b="1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5A63A-FDFE-098F-A434-2629B8DB6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825624"/>
            <a:ext cx="11472000" cy="4676519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94C53A-BE20-7657-97EC-A8C32FFA3082}"/>
              </a:ext>
            </a:extLst>
          </p:cNvPr>
          <p:cNvSpPr/>
          <p:nvPr userDrawn="1"/>
        </p:nvSpPr>
        <p:spPr>
          <a:xfrm>
            <a:off x="12542930" y="4812336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: Single Corner Rounded 7">
            <a:extLst>
              <a:ext uri="{FF2B5EF4-FFF2-40B4-BE49-F238E27FC236}">
                <a16:creationId xmlns:a16="http://schemas.microsoft.com/office/drawing/2014/main" id="{1779C2F1-9D0F-57BB-6605-9E5DA09786B4}"/>
              </a:ext>
            </a:extLst>
          </p:cNvPr>
          <p:cNvSpPr/>
          <p:nvPr userDrawn="1"/>
        </p:nvSpPr>
        <p:spPr>
          <a:xfrm>
            <a:off x="360000" y="365125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E14CBEAF-F85E-2EF5-5D49-B2BF4CE58BEC}"/>
              </a:ext>
            </a:extLst>
          </p:cNvPr>
          <p:cNvSpPr/>
          <p:nvPr userDrawn="1"/>
        </p:nvSpPr>
        <p:spPr>
          <a:xfrm>
            <a:off x="3348000" y="355856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Single Corner Rounded 9">
            <a:extLst>
              <a:ext uri="{FF2B5EF4-FFF2-40B4-BE49-F238E27FC236}">
                <a16:creationId xmlns:a16="http://schemas.microsoft.com/office/drawing/2014/main" id="{BE81212C-3AD9-2556-09BE-5105BE276A75}"/>
              </a:ext>
            </a:extLst>
          </p:cNvPr>
          <p:cNvSpPr/>
          <p:nvPr userDrawn="1"/>
        </p:nvSpPr>
        <p:spPr>
          <a:xfrm>
            <a:off x="6310200" y="362168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Single Corner Rounded 10">
            <a:extLst>
              <a:ext uri="{FF2B5EF4-FFF2-40B4-BE49-F238E27FC236}">
                <a16:creationId xmlns:a16="http://schemas.microsoft.com/office/drawing/2014/main" id="{BA97BEFE-02B8-A1EE-EF91-9D41AD1C5F5C}"/>
              </a:ext>
            </a:extLst>
          </p:cNvPr>
          <p:cNvSpPr/>
          <p:nvPr userDrawn="1"/>
        </p:nvSpPr>
        <p:spPr>
          <a:xfrm>
            <a:off x="9240000" y="365125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033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>
          <a:gsLst>
            <a:gs pos="0">
              <a:schemeClr val="tx2"/>
            </a:gs>
            <a:gs pos="63000">
              <a:schemeClr val="bg1"/>
            </a:gs>
            <a:gs pos="50000">
              <a:srgbClr val="ABC0E4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AF56D-6F90-1779-39DE-296E71A27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789" y="3220517"/>
            <a:ext cx="11560148" cy="1440000"/>
          </a:xfrm>
        </p:spPr>
        <p:txBody>
          <a:bodyPr anchor="b"/>
          <a:lstStyle>
            <a:lvl1pPr>
              <a:defRPr sz="6000" b="1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3AB0C-EA56-77C4-2A5F-7DF06CCC8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789" y="4760839"/>
            <a:ext cx="11527247" cy="7200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Text&#10;&#10;Description automatically generated with medium confidence">
            <a:extLst>
              <a:ext uri="{FF2B5EF4-FFF2-40B4-BE49-F238E27FC236}">
                <a16:creationId xmlns:a16="http://schemas.microsoft.com/office/drawing/2014/main" id="{321F97C4-31E1-FD80-843A-9997B0AFFA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625" y="360000"/>
            <a:ext cx="3600000" cy="1157613"/>
          </a:xfrm>
          <a:prstGeom prst="rect">
            <a:avLst/>
          </a:prstGeom>
        </p:spPr>
      </p:pic>
      <p:sp>
        <p:nvSpPr>
          <p:cNvPr id="8" name="Rectangle: Single Corner Rounded 7">
            <a:extLst>
              <a:ext uri="{FF2B5EF4-FFF2-40B4-BE49-F238E27FC236}">
                <a16:creationId xmlns:a16="http://schemas.microsoft.com/office/drawing/2014/main" id="{0D84742D-8BFF-C5F0-FA1E-DEACCB95C376}"/>
              </a:ext>
            </a:extLst>
          </p:cNvPr>
          <p:cNvSpPr/>
          <p:nvPr userDrawn="1"/>
        </p:nvSpPr>
        <p:spPr>
          <a:xfrm>
            <a:off x="342477" y="360000"/>
            <a:ext cx="1800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A00B553E-D8B9-B295-CE76-A10416BB7BCB}"/>
              </a:ext>
            </a:extLst>
          </p:cNvPr>
          <p:cNvSpPr/>
          <p:nvPr userDrawn="1"/>
        </p:nvSpPr>
        <p:spPr>
          <a:xfrm>
            <a:off x="2508466" y="352650"/>
            <a:ext cx="1800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Single Corner Rounded 9">
            <a:extLst>
              <a:ext uri="{FF2B5EF4-FFF2-40B4-BE49-F238E27FC236}">
                <a16:creationId xmlns:a16="http://schemas.microsoft.com/office/drawing/2014/main" id="{09FA700C-AD2A-9CA2-ECC1-500567DC8A59}"/>
              </a:ext>
            </a:extLst>
          </p:cNvPr>
          <p:cNvSpPr/>
          <p:nvPr userDrawn="1"/>
        </p:nvSpPr>
        <p:spPr>
          <a:xfrm>
            <a:off x="4668466" y="352650"/>
            <a:ext cx="1800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Single Corner Rounded 10">
            <a:extLst>
              <a:ext uri="{FF2B5EF4-FFF2-40B4-BE49-F238E27FC236}">
                <a16:creationId xmlns:a16="http://schemas.microsoft.com/office/drawing/2014/main" id="{A67716AA-7356-7594-AB30-1811ADCFC6D7}"/>
              </a:ext>
            </a:extLst>
          </p:cNvPr>
          <p:cNvSpPr/>
          <p:nvPr userDrawn="1"/>
        </p:nvSpPr>
        <p:spPr>
          <a:xfrm>
            <a:off x="6828466" y="349498"/>
            <a:ext cx="1800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E8D8210-278E-23A2-E74E-1190274BF457}"/>
              </a:ext>
            </a:extLst>
          </p:cNvPr>
          <p:cNvSpPr/>
          <p:nvPr userDrawn="1"/>
        </p:nvSpPr>
        <p:spPr>
          <a:xfrm>
            <a:off x="377789" y="5608920"/>
            <a:ext cx="11489524" cy="124908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73000">
                <a:srgbClr val="3C3067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91107844-FBDE-EAED-BC44-2B27F2F06F0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358" y="5608921"/>
            <a:ext cx="3235955" cy="124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692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F893C-A405-9002-1987-A8FF58095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681037"/>
            <a:ext cx="11472000" cy="1009651"/>
          </a:xfr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en-GB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61127-C9F4-7E51-5B89-C5A3615D67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000" y="1825624"/>
            <a:ext cx="5659800" cy="4676519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3BD79B-65DA-44A9-B8DB-66E60FDE5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659800" cy="4667250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Rectangle: Single Corner Rounded 7">
            <a:extLst>
              <a:ext uri="{FF2B5EF4-FFF2-40B4-BE49-F238E27FC236}">
                <a16:creationId xmlns:a16="http://schemas.microsoft.com/office/drawing/2014/main" id="{3D14486B-1116-F750-6AAF-F35A2B1AA355}"/>
              </a:ext>
            </a:extLst>
          </p:cNvPr>
          <p:cNvSpPr/>
          <p:nvPr userDrawn="1"/>
        </p:nvSpPr>
        <p:spPr>
          <a:xfrm>
            <a:off x="360000" y="365125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C2DEF368-8B9D-BE93-C2DB-575CA6CD102A}"/>
              </a:ext>
            </a:extLst>
          </p:cNvPr>
          <p:cNvSpPr/>
          <p:nvPr userDrawn="1"/>
        </p:nvSpPr>
        <p:spPr>
          <a:xfrm>
            <a:off x="3348000" y="355856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Single Corner Rounded 9">
            <a:extLst>
              <a:ext uri="{FF2B5EF4-FFF2-40B4-BE49-F238E27FC236}">
                <a16:creationId xmlns:a16="http://schemas.microsoft.com/office/drawing/2014/main" id="{210E55DA-C621-8037-19F5-6486A3E01E51}"/>
              </a:ext>
            </a:extLst>
          </p:cNvPr>
          <p:cNvSpPr/>
          <p:nvPr userDrawn="1"/>
        </p:nvSpPr>
        <p:spPr>
          <a:xfrm>
            <a:off x="6310200" y="362168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Single Corner Rounded 10">
            <a:extLst>
              <a:ext uri="{FF2B5EF4-FFF2-40B4-BE49-F238E27FC236}">
                <a16:creationId xmlns:a16="http://schemas.microsoft.com/office/drawing/2014/main" id="{80090559-C685-76F7-7977-B9C745514D5B}"/>
              </a:ext>
            </a:extLst>
          </p:cNvPr>
          <p:cNvSpPr/>
          <p:nvPr userDrawn="1"/>
        </p:nvSpPr>
        <p:spPr>
          <a:xfrm>
            <a:off x="9240000" y="365125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68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EB6CF-77BC-3CD8-0B29-E7B42C405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668337"/>
            <a:ext cx="11472000" cy="1022351"/>
          </a:xfr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en-GB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657BA2-25A4-B813-32B6-0C92EC540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000" y="1681163"/>
            <a:ext cx="5637575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182375-3D47-F10C-530A-4088B6CF44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000" y="2505074"/>
            <a:ext cx="5637575" cy="3997069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890C1C-C95C-9904-E4D1-84F6FCD0F0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5980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A47B69-2A8C-0767-6A89-ED2E9D26DB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59799" cy="3987800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Rectangle: Single Corner Rounded 9">
            <a:extLst>
              <a:ext uri="{FF2B5EF4-FFF2-40B4-BE49-F238E27FC236}">
                <a16:creationId xmlns:a16="http://schemas.microsoft.com/office/drawing/2014/main" id="{9CCDB72B-9F92-E758-5A2C-7A9928F63E53}"/>
              </a:ext>
            </a:extLst>
          </p:cNvPr>
          <p:cNvSpPr/>
          <p:nvPr userDrawn="1"/>
        </p:nvSpPr>
        <p:spPr>
          <a:xfrm>
            <a:off x="360000" y="365125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Single Corner Rounded 10">
            <a:extLst>
              <a:ext uri="{FF2B5EF4-FFF2-40B4-BE49-F238E27FC236}">
                <a16:creationId xmlns:a16="http://schemas.microsoft.com/office/drawing/2014/main" id="{C9B98FD7-CEF2-09BF-789F-9F28AF242E0D}"/>
              </a:ext>
            </a:extLst>
          </p:cNvPr>
          <p:cNvSpPr/>
          <p:nvPr userDrawn="1"/>
        </p:nvSpPr>
        <p:spPr>
          <a:xfrm>
            <a:off x="3348000" y="355856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Single Corner Rounded 11">
            <a:extLst>
              <a:ext uri="{FF2B5EF4-FFF2-40B4-BE49-F238E27FC236}">
                <a16:creationId xmlns:a16="http://schemas.microsoft.com/office/drawing/2014/main" id="{7648C35B-D9FE-F008-3887-5D0128D9F2E2}"/>
              </a:ext>
            </a:extLst>
          </p:cNvPr>
          <p:cNvSpPr/>
          <p:nvPr userDrawn="1"/>
        </p:nvSpPr>
        <p:spPr>
          <a:xfrm>
            <a:off x="6310200" y="362168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Single Corner Rounded 12">
            <a:extLst>
              <a:ext uri="{FF2B5EF4-FFF2-40B4-BE49-F238E27FC236}">
                <a16:creationId xmlns:a16="http://schemas.microsoft.com/office/drawing/2014/main" id="{6908C171-E714-3CC0-31C5-CD5FB38CB701}"/>
              </a:ext>
            </a:extLst>
          </p:cNvPr>
          <p:cNvSpPr/>
          <p:nvPr userDrawn="1"/>
        </p:nvSpPr>
        <p:spPr>
          <a:xfrm>
            <a:off x="9240000" y="365125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30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4FDFA-3E6D-EEFC-6F3E-59ECBFE08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010" y="721895"/>
            <a:ext cx="11446990" cy="1211524"/>
          </a:xfr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en-GB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Rectangle: Single Corner Rounded 5">
            <a:extLst>
              <a:ext uri="{FF2B5EF4-FFF2-40B4-BE49-F238E27FC236}">
                <a16:creationId xmlns:a16="http://schemas.microsoft.com/office/drawing/2014/main" id="{084FD889-77F4-2282-472C-E99E08236B53}"/>
              </a:ext>
            </a:extLst>
          </p:cNvPr>
          <p:cNvSpPr/>
          <p:nvPr userDrawn="1"/>
        </p:nvSpPr>
        <p:spPr>
          <a:xfrm>
            <a:off x="360000" y="365125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Single Corner Rounded 6">
            <a:extLst>
              <a:ext uri="{FF2B5EF4-FFF2-40B4-BE49-F238E27FC236}">
                <a16:creationId xmlns:a16="http://schemas.microsoft.com/office/drawing/2014/main" id="{7EB17BE8-3808-8A45-2E82-F3F0A80B382F}"/>
              </a:ext>
            </a:extLst>
          </p:cNvPr>
          <p:cNvSpPr/>
          <p:nvPr userDrawn="1"/>
        </p:nvSpPr>
        <p:spPr>
          <a:xfrm>
            <a:off x="3348000" y="355856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Single Corner Rounded 7">
            <a:extLst>
              <a:ext uri="{FF2B5EF4-FFF2-40B4-BE49-F238E27FC236}">
                <a16:creationId xmlns:a16="http://schemas.microsoft.com/office/drawing/2014/main" id="{8FC83A76-78C9-74AD-0553-4CD4E50B4116}"/>
              </a:ext>
            </a:extLst>
          </p:cNvPr>
          <p:cNvSpPr/>
          <p:nvPr userDrawn="1"/>
        </p:nvSpPr>
        <p:spPr>
          <a:xfrm>
            <a:off x="6310200" y="362168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9FDDB156-7FF7-A756-5161-428343482F69}"/>
              </a:ext>
            </a:extLst>
          </p:cNvPr>
          <p:cNvSpPr/>
          <p:nvPr userDrawn="1"/>
        </p:nvSpPr>
        <p:spPr>
          <a:xfrm>
            <a:off x="9240000" y="365125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131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gradFill>
          <a:gsLst>
            <a:gs pos="0">
              <a:schemeClr val="tx2"/>
            </a:gs>
            <a:gs pos="63000">
              <a:schemeClr val="bg1"/>
            </a:gs>
            <a:gs pos="50000">
              <a:srgbClr val="ABC0E4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4FDFA-3E6D-EEFC-6F3E-59ECBFE08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010" y="721895"/>
            <a:ext cx="11446990" cy="1211524"/>
          </a:xfr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en-GB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Rectangle: Single Corner Rounded 5">
            <a:extLst>
              <a:ext uri="{FF2B5EF4-FFF2-40B4-BE49-F238E27FC236}">
                <a16:creationId xmlns:a16="http://schemas.microsoft.com/office/drawing/2014/main" id="{084FD889-77F4-2282-472C-E99E08236B53}"/>
              </a:ext>
            </a:extLst>
          </p:cNvPr>
          <p:cNvSpPr/>
          <p:nvPr userDrawn="1"/>
        </p:nvSpPr>
        <p:spPr>
          <a:xfrm>
            <a:off x="360000" y="365125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Single Corner Rounded 6">
            <a:extLst>
              <a:ext uri="{FF2B5EF4-FFF2-40B4-BE49-F238E27FC236}">
                <a16:creationId xmlns:a16="http://schemas.microsoft.com/office/drawing/2014/main" id="{7EB17BE8-3808-8A45-2E82-F3F0A80B382F}"/>
              </a:ext>
            </a:extLst>
          </p:cNvPr>
          <p:cNvSpPr/>
          <p:nvPr userDrawn="1"/>
        </p:nvSpPr>
        <p:spPr>
          <a:xfrm>
            <a:off x="3348000" y="355856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Single Corner Rounded 7">
            <a:extLst>
              <a:ext uri="{FF2B5EF4-FFF2-40B4-BE49-F238E27FC236}">
                <a16:creationId xmlns:a16="http://schemas.microsoft.com/office/drawing/2014/main" id="{8FC83A76-78C9-74AD-0553-4CD4E50B4116}"/>
              </a:ext>
            </a:extLst>
          </p:cNvPr>
          <p:cNvSpPr/>
          <p:nvPr userDrawn="1"/>
        </p:nvSpPr>
        <p:spPr>
          <a:xfrm>
            <a:off x="6310200" y="362168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9FDDB156-7FF7-A756-5161-428343482F69}"/>
              </a:ext>
            </a:extLst>
          </p:cNvPr>
          <p:cNvSpPr/>
          <p:nvPr userDrawn="1"/>
        </p:nvSpPr>
        <p:spPr>
          <a:xfrm>
            <a:off x="9240000" y="365125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697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Single Corner Rounded 4">
            <a:extLst>
              <a:ext uri="{FF2B5EF4-FFF2-40B4-BE49-F238E27FC236}">
                <a16:creationId xmlns:a16="http://schemas.microsoft.com/office/drawing/2014/main" id="{6A65206F-01E1-DEFA-545A-32F27721960F}"/>
              </a:ext>
            </a:extLst>
          </p:cNvPr>
          <p:cNvSpPr/>
          <p:nvPr userDrawn="1"/>
        </p:nvSpPr>
        <p:spPr>
          <a:xfrm>
            <a:off x="360000" y="365125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: Single Corner Rounded 5">
            <a:extLst>
              <a:ext uri="{FF2B5EF4-FFF2-40B4-BE49-F238E27FC236}">
                <a16:creationId xmlns:a16="http://schemas.microsoft.com/office/drawing/2014/main" id="{28DEF950-5D7A-C4F8-BFBB-DA70B9B80FFC}"/>
              </a:ext>
            </a:extLst>
          </p:cNvPr>
          <p:cNvSpPr/>
          <p:nvPr userDrawn="1"/>
        </p:nvSpPr>
        <p:spPr>
          <a:xfrm>
            <a:off x="3348000" y="355856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Single Corner Rounded 6">
            <a:extLst>
              <a:ext uri="{FF2B5EF4-FFF2-40B4-BE49-F238E27FC236}">
                <a16:creationId xmlns:a16="http://schemas.microsoft.com/office/drawing/2014/main" id="{42E544DE-A47B-FEA5-D501-281CC4CB44CF}"/>
              </a:ext>
            </a:extLst>
          </p:cNvPr>
          <p:cNvSpPr/>
          <p:nvPr userDrawn="1"/>
        </p:nvSpPr>
        <p:spPr>
          <a:xfrm>
            <a:off x="6310200" y="362168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Single Corner Rounded 7">
            <a:extLst>
              <a:ext uri="{FF2B5EF4-FFF2-40B4-BE49-F238E27FC236}">
                <a16:creationId xmlns:a16="http://schemas.microsoft.com/office/drawing/2014/main" id="{86D08B2A-9108-659D-1AEF-C0A3FAB2AEAA}"/>
              </a:ext>
            </a:extLst>
          </p:cNvPr>
          <p:cNvSpPr/>
          <p:nvPr userDrawn="1"/>
        </p:nvSpPr>
        <p:spPr>
          <a:xfrm>
            <a:off x="9240000" y="365125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107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gradFill>
          <a:gsLst>
            <a:gs pos="0">
              <a:schemeClr val="tx2"/>
            </a:gs>
            <a:gs pos="63000">
              <a:schemeClr val="bg1"/>
            </a:gs>
            <a:gs pos="50000">
              <a:srgbClr val="ABC0E4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Single Corner Rounded 4">
            <a:extLst>
              <a:ext uri="{FF2B5EF4-FFF2-40B4-BE49-F238E27FC236}">
                <a16:creationId xmlns:a16="http://schemas.microsoft.com/office/drawing/2014/main" id="{6A65206F-01E1-DEFA-545A-32F27721960F}"/>
              </a:ext>
            </a:extLst>
          </p:cNvPr>
          <p:cNvSpPr/>
          <p:nvPr userDrawn="1"/>
        </p:nvSpPr>
        <p:spPr>
          <a:xfrm>
            <a:off x="360000" y="365125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: Single Corner Rounded 5">
            <a:extLst>
              <a:ext uri="{FF2B5EF4-FFF2-40B4-BE49-F238E27FC236}">
                <a16:creationId xmlns:a16="http://schemas.microsoft.com/office/drawing/2014/main" id="{28DEF950-5D7A-C4F8-BFBB-DA70B9B80FFC}"/>
              </a:ext>
            </a:extLst>
          </p:cNvPr>
          <p:cNvSpPr/>
          <p:nvPr userDrawn="1"/>
        </p:nvSpPr>
        <p:spPr>
          <a:xfrm>
            <a:off x="3348000" y="355856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Single Corner Rounded 6">
            <a:extLst>
              <a:ext uri="{FF2B5EF4-FFF2-40B4-BE49-F238E27FC236}">
                <a16:creationId xmlns:a16="http://schemas.microsoft.com/office/drawing/2014/main" id="{42E544DE-A47B-FEA5-D501-281CC4CB44CF}"/>
              </a:ext>
            </a:extLst>
          </p:cNvPr>
          <p:cNvSpPr/>
          <p:nvPr userDrawn="1"/>
        </p:nvSpPr>
        <p:spPr>
          <a:xfrm>
            <a:off x="6310200" y="362168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Single Corner Rounded 7">
            <a:extLst>
              <a:ext uri="{FF2B5EF4-FFF2-40B4-BE49-F238E27FC236}">
                <a16:creationId xmlns:a16="http://schemas.microsoft.com/office/drawing/2014/main" id="{86D08B2A-9108-659D-1AEF-C0A3FAB2AEAA}"/>
              </a:ext>
            </a:extLst>
          </p:cNvPr>
          <p:cNvSpPr/>
          <p:nvPr userDrawn="1"/>
        </p:nvSpPr>
        <p:spPr>
          <a:xfrm>
            <a:off x="9240000" y="365125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23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FEEE0A-ABD1-F2AF-6F3E-A08685BF2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5787F0-AB68-3D38-6D23-8234F77A1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CA4121-7A73-6F03-6053-14C6CB307A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C27EE3D-8D61-4FD7-AD8B-6F576CDB6039}" type="datetimeFigureOut">
              <a:rPr lang="en-GB" smtClean="0"/>
              <a:pPr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7510C-90F1-585D-CC46-A4CB4F111D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E2F66-8908-1B38-497E-5B416F1313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68ADAB1-71B1-46B9-B3D5-0CBACA01A5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34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5" r:id="rId8"/>
    <p:sldLayoutId id="2147483662" r:id="rId9"/>
    <p:sldLayoutId id="2147483660" r:id="rId10"/>
    <p:sldLayoutId id="2147483663" r:id="rId11"/>
    <p:sldLayoutId id="2147483656" r:id="rId12"/>
    <p:sldLayoutId id="2147483657" r:id="rId13"/>
    <p:sldLayoutId id="2147483665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01A3F-CCD7-A2DA-4384-1D83FA36F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21192"/>
            <a:ext cx="12192000" cy="582993"/>
          </a:xfrm>
        </p:spPr>
        <p:txBody>
          <a:bodyPr>
            <a:noAutofit/>
          </a:bodyPr>
          <a:lstStyle/>
          <a:p>
            <a:r>
              <a:rPr lang="en-GB" sz="2400" u="sng" dirty="0">
                <a:solidFill>
                  <a:schemeClr val="tx1"/>
                </a:solidFill>
              </a:rPr>
              <a:t>Referral to Treatment (RTT) Average Waiting Times as at September 2023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D1FA53-8BD1-E53D-B8EE-06DEACBF1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0" y="1204185"/>
            <a:ext cx="12192000" cy="366468"/>
          </a:xfrm>
        </p:spPr>
        <p:txBody>
          <a:bodyPr>
            <a:normAutofit/>
          </a:bodyPr>
          <a:lstStyle/>
          <a:p>
            <a:r>
              <a:rPr lang="en-GB" sz="1400" dirty="0">
                <a:solidFill>
                  <a:schemeClr val="tx1"/>
                </a:solidFill>
              </a:rPr>
              <a:t>The table below shows the latest RTT Average Waiting Times in Weeks for Incomplete Pathways by Hospital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C3DF0066-E060-2B07-4268-469EBE3A4EB9}"/>
              </a:ext>
            </a:extLst>
          </p:cNvPr>
          <p:cNvSpPr txBox="1">
            <a:spLocks/>
          </p:cNvSpPr>
          <p:nvPr/>
        </p:nvSpPr>
        <p:spPr>
          <a:xfrm>
            <a:off x="127000" y="6102430"/>
            <a:ext cx="11938000" cy="26875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 dirty="0">
                <a:solidFill>
                  <a:schemeClr val="tx1"/>
                </a:solidFill>
              </a:rPr>
              <a:t>Trusts with lowest average waiting times highlighted in Green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CA145692-A2F1-C4DC-545D-866784D291F2}"/>
              </a:ext>
            </a:extLst>
          </p:cNvPr>
          <p:cNvSpPr txBox="1">
            <a:spLocks/>
          </p:cNvSpPr>
          <p:nvPr/>
        </p:nvSpPr>
        <p:spPr>
          <a:xfrm>
            <a:off x="10220325" y="58990"/>
            <a:ext cx="1895475" cy="366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400" dirty="0">
                <a:solidFill>
                  <a:schemeClr val="tx1"/>
                </a:solidFill>
              </a:rPr>
              <a:t>Appendix A (1 of 1)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773A4CC6-44D7-E322-8E97-87216AF9F317}"/>
              </a:ext>
            </a:extLst>
          </p:cNvPr>
          <p:cNvSpPr txBox="1">
            <a:spLocks/>
          </p:cNvSpPr>
          <p:nvPr/>
        </p:nvSpPr>
        <p:spPr>
          <a:xfrm>
            <a:off x="76200" y="6503565"/>
            <a:ext cx="3190874" cy="2609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i="1" dirty="0">
                <a:solidFill>
                  <a:schemeClr val="tx1"/>
                </a:solidFill>
              </a:rPr>
              <a:t>Source: NHS England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E5C65EC-5A51-C0A3-C58B-2269161CEB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9571"/>
            <a:ext cx="12192000" cy="409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900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73965A10-8DC7-7A7C-0C94-911EAE89DF28}"/>
              </a:ext>
            </a:extLst>
          </p:cNvPr>
          <p:cNvSpPr txBox="1">
            <a:spLocks/>
          </p:cNvSpPr>
          <p:nvPr/>
        </p:nvSpPr>
        <p:spPr>
          <a:xfrm>
            <a:off x="0" y="696154"/>
            <a:ext cx="12191999" cy="3664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800" u="sng" dirty="0">
                <a:solidFill>
                  <a:schemeClr val="tx1"/>
                </a:solidFill>
              </a:rPr>
              <a:t>UHL Referral to Treatment (RTT) Average Waiting Times by Specialty as at 12</a:t>
            </a:r>
            <a:r>
              <a:rPr lang="en-GB" sz="1800" u="sng" baseline="30000" dirty="0">
                <a:solidFill>
                  <a:schemeClr val="tx1"/>
                </a:solidFill>
              </a:rPr>
              <a:t>th</a:t>
            </a:r>
            <a:r>
              <a:rPr lang="en-GB" sz="1800" u="sng" dirty="0">
                <a:solidFill>
                  <a:schemeClr val="tx1"/>
                </a:solidFill>
              </a:rPr>
              <a:t> Nov 2023 (Adult Specialties)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A39A31B0-88A5-D754-E92B-1211A0920052}"/>
              </a:ext>
            </a:extLst>
          </p:cNvPr>
          <p:cNvSpPr txBox="1">
            <a:spLocks/>
          </p:cNvSpPr>
          <p:nvPr/>
        </p:nvSpPr>
        <p:spPr>
          <a:xfrm>
            <a:off x="0" y="1152387"/>
            <a:ext cx="12192000" cy="1978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 dirty="0">
                <a:solidFill>
                  <a:schemeClr val="tx1"/>
                </a:solidFill>
              </a:rPr>
              <a:t>The table below shows the latest UHL :RTT Average Waiting Times in Weeks by Specialty split by Admitted and Non Admitted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BF15A6CB-3A4F-FAC6-04B3-FB9279C934E3}"/>
              </a:ext>
            </a:extLst>
          </p:cNvPr>
          <p:cNvSpPr txBox="1">
            <a:spLocks/>
          </p:cNvSpPr>
          <p:nvPr/>
        </p:nvSpPr>
        <p:spPr>
          <a:xfrm>
            <a:off x="10220325" y="58990"/>
            <a:ext cx="1895475" cy="366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400" dirty="0">
                <a:solidFill>
                  <a:schemeClr val="tx1"/>
                </a:solidFill>
              </a:rPr>
              <a:t>Appendix B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C19A88AD-697A-470E-3832-AB68417DF326}"/>
              </a:ext>
            </a:extLst>
          </p:cNvPr>
          <p:cNvSpPr txBox="1">
            <a:spLocks/>
          </p:cNvSpPr>
          <p:nvPr/>
        </p:nvSpPr>
        <p:spPr>
          <a:xfrm>
            <a:off x="10296524" y="6018697"/>
            <a:ext cx="1895475" cy="366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400" dirty="0">
                <a:solidFill>
                  <a:schemeClr val="tx1"/>
                </a:solidFill>
              </a:rPr>
              <a:t>Continued…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54934AA6-E687-BB45-00B5-7850E7123D04}"/>
              </a:ext>
            </a:extLst>
          </p:cNvPr>
          <p:cNvSpPr txBox="1">
            <a:spLocks/>
          </p:cNvSpPr>
          <p:nvPr/>
        </p:nvSpPr>
        <p:spPr>
          <a:xfrm>
            <a:off x="83949" y="6503565"/>
            <a:ext cx="3190874" cy="2609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i="1" dirty="0">
                <a:solidFill>
                  <a:schemeClr val="tx1"/>
                </a:solidFill>
              </a:rPr>
              <a:t>Source: UHL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F4586F0-70E5-FCB2-371E-7747013167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09165"/>
            <a:ext cx="12192000" cy="4334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967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73965A10-8DC7-7A7C-0C94-911EAE89DF28}"/>
              </a:ext>
            </a:extLst>
          </p:cNvPr>
          <p:cNvSpPr txBox="1">
            <a:spLocks/>
          </p:cNvSpPr>
          <p:nvPr/>
        </p:nvSpPr>
        <p:spPr>
          <a:xfrm>
            <a:off x="0" y="696154"/>
            <a:ext cx="12191999" cy="3664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800" u="sng" dirty="0">
                <a:solidFill>
                  <a:schemeClr val="tx1"/>
                </a:solidFill>
              </a:rPr>
              <a:t>UHL Referral to Treatment (RTT) Average Waiting Times by Specialty as at 12</a:t>
            </a:r>
            <a:r>
              <a:rPr lang="en-GB" sz="1800" u="sng" baseline="30000" dirty="0">
                <a:solidFill>
                  <a:schemeClr val="tx1"/>
                </a:solidFill>
              </a:rPr>
              <a:t>th</a:t>
            </a:r>
            <a:r>
              <a:rPr lang="en-GB" sz="1800" u="sng" dirty="0">
                <a:solidFill>
                  <a:schemeClr val="tx1"/>
                </a:solidFill>
              </a:rPr>
              <a:t> Nov 2023 (Adult Specialties)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A39A31B0-88A5-D754-E92B-1211A0920052}"/>
              </a:ext>
            </a:extLst>
          </p:cNvPr>
          <p:cNvSpPr txBox="1">
            <a:spLocks/>
          </p:cNvSpPr>
          <p:nvPr/>
        </p:nvSpPr>
        <p:spPr>
          <a:xfrm>
            <a:off x="0" y="1152387"/>
            <a:ext cx="12192000" cy="1978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 dirty="0">
                <a:solidFill>
                  <a:schemeClr val="tx1"/>
                </a:solidFill>
              </a:rPr>
              <a:t>The table below shows the latest UHL :RTT Average Waiting Times in Weeks by Specialty split by Admitted and Non Admitted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BF15A6CB-3A4F-FAC6-04B3-FB9279C934E3}"/>
              </a:ext>
            </a:extLst>
          </p:cNvPr>
          <p:cNvSpPr txBox="1">
            <a:spLocks/>
          </p:cNvSpPr>
          <p:nvPr/>
        </p:nvSpPr>
        <p:spPr>
          <a:xfrm>
            <a:off x="10220325" y="58990"/>
            <a:ext cx="1895475" cy="366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400" dirty="0">
                <a:solidFill>
                  <a:schemeClr val="tx1"/>
                </a:solidFill>
              </a:rPr>
              <a:t>Appendix B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C19A88AD-697A-470E-3832-AB68417DF326}"/>
              </a:ext>
            </a:extLst>
          </p:cNvPr>
          <p:cNvSpPr txBox="1">
            <a:spLocks/>
          </p:cNvSpPr>
          <p:nvPr/>
        </p:nvSpPr>
        <p:spPr>
          <a:xfrm>
            <a:off x="10296524" y="6018697"/>
            <a:ext cx="1895475" cy="366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400" dirty="0">
                <a:solidFill>
                  <a:schemeClr val="tx1"/>
                </a:solidFill>
              </a:rPr>
              <a:t>Continued…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54934AA6-E687-BB45-00B5-7850E7123D04}"/>
              </a:ext>
            </a:extLst>
          </p:cNvPr>
          <p:cNvSpPr txBox="1">
            <a:spLocks/>
          </p:cNvSpPr>
          <p:nvPr/>
        </p:nvSpPr>
        <p:spPr>
          <a:xfrm>
            <a:off x="83949" y="6503565"/>
            <a:ext cx="3190874" cy="2609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i="1" dirty="0">
                <a:solidFill>
                  <a:schemeClr val="tx1"/>
                </a:solidFill>
              </a:rPr>
              <a:t>Source: UHL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7F0EE7F-3F2B-B71E-D0CB-39ABC33914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1881"/>
            <a:ext cx="12192000" cy="57197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BE2C3CE-E8FB-A09C-4775-F89BE33A92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43851"/>
            <a:ext cx="12192000" cy="4082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290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FDBCA7C-F357-AB1C-70D7-B8169B88BBDF}"/>
              </a:ext>
            </a:extLst>
          </p:cNvPr>
          <p:cNvSpPr txBox="1">
            <a:spLocks/>
          </p:cNvSpPr>
          <p:nvPr/>
        </p:nvSpPr>
        <p:spPr>
          <a:xfrm>
            <a:off x="0" y="696154"/>
            <a:ext cx="12191999" cy="3664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800" u="sng" dirty="0">
                <a:solidFill>
                  <a:schemeClr val="tx1"/>
                </a:solidFill>
              </a:rPr>
              <a:t>UHL Referral to Treatment (RTT) Average Waiting Times by Specialty as at 12</a:t>
            </a:r>
            <a:r>
              <a:rPr lang="en-GB" sz="1800" u="sng" baseline="30000" dirty="0">
                <a:solidFill>
                  <a:schemeClr val="tx1"/>
                </a:solidFill>
              </a:rPr>
              <a:t>th</a:t>
            </a:r>
            <a:r>
              <a:rPr lang="en-GB" sz="1800" u="sng" dirty="0">
                <a:solidFill>
                  <a:schemeClr val="tx1"/>
                </a:solidFill>
              </a:rPr>
              <a:t> Nov 2023 (Paediatrics)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AE5AD35-AEDA-E5CE-ADE7-4A4102BD17EE}"/>
              </a:ext>
            </a:extLst>
          </p:cNvPr>
          <p:cNvSpPr txBox="1">
            <a:spLocks/>
          </p:cNvSpPr>
          <p:nvPr/>
        </p:nvSpPr>
        <p:spPr>
          <a:xfrm>
            <a:off x="0" y="1152387"/>
            <a:ext cx="12192000" cy="1978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 dirty="0">
                <a:solidFill>
                  <a:schemeClr val="tx1"/>
                </a:solidFill>
              </a:rPr>
              <a:t>The table below shows the latest UHL :RTT Average Waiting Times in Weeks by Specialty split by Admitted and Non Admitted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89E89FEE-52BD-4DF8-0678-60B4B38231A9}"/>
              </a:ext>
            </a:extLst>
          </p:cNvPr>
          <p:cNvSpPr txBox="1">
            <a:spLocks/>
          </p:cNvSpPr>
          <p:nvPr/>
        </p:nvSpPr>
        <p:spPr>
          <a:xfrm>
            <a:off x="10220325" y="58990"/>
            <a:ext cx="1895475" cy="366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400" dirty="0">
                <a:solidFill>
                  <a:schemeClr val="tx1"/>
                </a:solidFill>
              </a:rPr>
              <a:t>Appendix B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973A47-79B1-D5A6-F950-E846AF8CAFFD}"/>
              </a:ext>
            </a:extLst>
          </p:cNvPr>
          <p:cNvSpPr txBox="1">
            <a:spLocks/>
          </p:cNvSpPr>
          <p:nvPr/>
        </p:nvSpPr>
        <p:spPr>
          <a:xfrm>
            <a:off x="83949" y="6503565"/>
            <a:ext cx="3190874" cy="2609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i="1" dirty="0">
                <a:solidFill>
                  <a:schemeClr val="tx1"/>
                </a:solidFill>
              </a:rPr>
              <a:t>Source: UHL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2C419DD-59FB-A937-E2A0-FE4B4617B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575664"/>
            <a:ext cx="12192000" cy="57197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EB3710D-81C9-9800-46E9-E2529601C4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47634"/>
            <a:ext cx="12192000" cy="3624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616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LR ICB">
      <a:dk1>
        <a:sysClr val="windowText" lastClr="000000"/>
      </a:dk1>
      <a:lt1>
        <a:sysClr val="window" lastClr="FFFFFF"/>
      </a:lt1>
      <a:dk2>
        <a:srgbClr val="005EB8"/>
      </a:dk2>
      <a:lt2>
        <a:srgbClr val="E8EDEE"/>
      </a:lt2>
      <a:accent1>
        <a:srgbClr val="0072CE"/>
      </a:accent1>
      <a:accent2>
        <a:srgbClr val="ED8B00"/>
      </a:accent2>
      <a:accent3>
        <a:srgbClr val="AE2573"/>
      </a:accent3>
      <a:accent4>
        <a:srgbClr val="330072"/>
      </a:accent4>
      <a:accent5>
        <a:srgbClr val="00A499"/>
      </a:accent5>
      <a:accent6>
        <a:srgbClr val="00A9CE"/>
      </a:accent6>
      <a:hlink>
        <a:srgbClr val="005EB8"/>
      </a:hlink>
      <a:folHlink>
        <a:srgbClr val="3300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c8f7aa2-0a58-4097-82d5-d674c5d96d93" xsi:nil="true"/>
    <lcf76f155ced4ddcb4097134ff3c332f xmlns="e215c0ee-1e3c-4b2b-b9ad-1495fd9c6604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C8948BB0F3D74781B0754ADE3B6185" ma:contentTypeVersion="13" ma:contentTypeDescription="Create a new document." ma:contentTypeScope="" ma:versionID="75971fba090c28b8f44a181ba39544ee">
  <xsd:schema xmlns:xsd="http://www.w3.org/2001/XMLSchema" xmlns:xs="http://www.w3.org/2001/XMLSchema" xmlns:p="http://schemas.microsoft.com/office/2006/metadata/properties" xmlns:ns2="e215c0ee-1e3c-4b2b-b9ad-1495fd9c6604" xmlns:ns3="1c8f7aa2-0a58-4097-82d5-d674c5d96d93" targetNamespace="http://schemas.microsoft.com/office/2006/metadata/properties" ma:root="true" ma:fieldsID="39a30f4fd39daee68cde4d6ada5a5d2f" ns2:_="" ns3:_="">
    <xsd:import namespace="e215c0ee-1e3c-4b2b-b9ad-1495fd9c6604"/>
    <xsd:import namespace="1c8f7aa2-0a58-4097-82d5-d674c5d96d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15c0ee-1e3c-4b2b-b9ad-1495fd9c66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bdfb15db-a958-44b4-bfed-ffa294da314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8f7aa2-0a58-4097-82d5-d674c5d96d9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34c3fc3-41a9-4ace-96b2-06c6a5e9df32}" ma:internalName="TaxCatchAll" ma:showField="CatchAllData" ma:web="1c8f7aa2-0a58-4097-82d5-d674c5d96d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EF00C7-9557-4256-9A94-8056EA0CAB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5506F36-858D-425D-9FFE-BA6A05A87364}">
  <ds:schemaRefs>
    <ds:schemaRef ds:uri="http://schemas.microsoft.com/office/2006/documentManagement/types"/>
    <ds:schemaRef ds:uri="http://purl.org/dc/dcmitype/"/>
    <ds:schemaRef ds:uri="e215c0ee-1e3c-4b2b-b9ad-1495fd9c6604"/>
    <ds:schemaRef ds:uri="http://purl.org/dc/elements/1.1/"/>
    <ds:schemaRef ds:uri="http://schemas.microsoft.com/office/2006/metadata/properties"/>
    <ds:schemaRef ds:uri="1c8f7aa2-0a58-4097-82d5-d674c5d96d93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068E404-E7EE-4B65-B71D-E9DC37D4E4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15c0ee-1e3c-4b2b-b9ad-1495fd9c6604"/>
    <ds:schemaRef ds:uri="1c8f7aa2-0a58-4097-82d5-d674c5d96d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1820</TotalTime>
  <Words>197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Referral to Treatment (RTT) Average Waiting Times as at September 2023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Alpesh Patel</dc:creator>
  <cp:lastModifiedBy>Ball Bev</cp:lastModifiedBy>
  <cp:revision>27</cp:revision>
  <dcterms:created xsi:type="dcterms:W3CDTF">2022-06-21T15:05:54Z</dcterms:created>
  <dcterms:modified xsi:type="dcterms:W3CDTF">2023-12-14T13:59:14Z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0x01010073C8948BB0F3D74781B0754ADE3B6185</vt:lpwstr>
  </property>
</Properties>
</file>